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46" r:id="rId2"/>
    <p:sldId id="84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2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4F7F-4718-498F-BABB-18AB5400394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6D39-0511-45C2-8367-36F61D00E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29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49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92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99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67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8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28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3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2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9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51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58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59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-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51BA864-DF18-1641-C1B1-D31608199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4">
          <p15:clr>
            <a:srgbClr val="FBAE40"/>
          </p15:clr>
        </p15:guide>
        <p15:guide id="2" orient="horz" pos="2550">
          <p15:clr>
            <a:srgbClr val="FBAE40"/>
          </p15:clr>
        </p15:guide>
        <p15:guide id="3" orient="horz" pos="991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pos="83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75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043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41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13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04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75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entalpbrn.org/blog/paa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71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D07E-37DB-4C88-867F-3BA37A93838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97754-1091-53A2-D5A9-1F5BEC4E6D02}"/>
              </a:ext>
            </a:extLst>
          </p:cNvPr>
          <p:cNvSpPr txBox="1"/>
          <p:nvPr/>
        </p:nvSpPr>
        <p:spPr>
          <a:xfrm>
            <a:off x="619881" y="914400"/>
            <a:ext cx="5410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Details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https://www.nationaldentalpbrn.org/blog/paas/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Find out more: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qr code with dots&#10;&#10;Description automatically generated">
            <a:extLst>
              <a:ext uri="{FF2B5EF4-FFF2-40B4-BE49-F238E27FC236}">
                <a16:creationId xmlns:a16="http://schemas.microsoft.com/office/drawing/2014/main" id="{EBEA342E-F47F-8EAB-1CD1-22C5B5A5B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86" y="3436070"/>
            <a:ext cx="2857500" cy="28575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CA217-073B-1780-94AC-1E3E03641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717" y="275736"/>
            <a:ext cx="4871792" cy="63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4D4F8E-F3D5-B06A-C293-95B8F0E4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27100"/>
                </a:solidFill>
              </a:rPr>
              <a:t>Participation in the periodontal adjunctive antibiotics study (PAAS)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E9D07E-37DB-4C88-867F-3BA37A938384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9DBFBB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9DBFBB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A9FEDC-A8E8-D7ED-C56C-41F824539EC4}"/>
              </a:ext>
            </a:extLst>
          </p:cNvPr>
          <p:cNvGrpSpPr/>
          <p:nvPr/>
        </p:nvGrpSpPr>
        <p:grpSpPr>
          <a:xfrm>
            <a:off x="1485900" y="2030053"/>
            <a:ext cx="9220200" cy="4435468"/>
            <a:chOff x="541218" y="2057407"/>
            <a:chExt cx="11185762" cy="4114785"/>
          </a:xfrm>
          <a:gradFill flip="none" rotWithShape="1">
            <a:gsLst>
              <a:gs pos="0">
                <a:srgbClr val="E27100"/>
              </a:gs>
              <a:gs pos="100000">
                <a:srgbClr val="E4AD76"/>
              </a:gs>
            </a:gsLst>
            <a:lin ang="5400000" scaled="1"/>
            <a:tileRect/>
          </a:gra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2D7114-8FEA-7DBE-2728-C6F7FEA10CD6}"/>
                </a:ext>
              </a:extLst>
            </p:cNvPr>
            <p:cNvSpPr/>
            <p:nvPr/>
          </p:nvSpPr>
          <p:spPr>
            <a:xfrm>
              <a:off x="541218" y="2057407"/>
              <a:ext cx="5130659" cy="4114785"/>
            </a:xfrm>
            <a:custGeom>
              <a:avLst/>
              <a:gdLst>
                <a:gd name="connsiteX0" fmla="*/ 0 w 5016036"/>
                <a:gd name="connsiteY0" fmla="*/ 0 h 4114785"/>
                <a:gd name="connsiteX1" fmla="*/ 5016036 w 5016036"/>
                <a:gd name="connsiteY1" fmla="*/ 0 h 4114785"/>
                <a:gd name="connsiteX2" fmla="*/ 5016036 w 5016036"/>
                <a:gd name="connsiteY2" fmla="*/ 4114785 h 4114785"/>
                <a:gd name="connsiteX3" fmla="*/ 0 w 5016036"/>
                <a:gd name="connsiteY3" fmla="*/ 4114785 h 4114785"/>
                <a:gd name="connsiteX4" fmla="*/ 0 w 5016036"/>
                <a:gd name="connsiteY4" fmla="*/ 0 h 41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6" h="4114785">
                  <a:moveTo>
                    <a:pt x="0" y="0"/>
                  </a:moveTo>
                  <a:lnTo>
                    <a:pt x="5016036" y="0"/>
                  </a:lnTo>
                  <a:lnTo>
                    <a:pt x="5016036" y="4114785"/>
                  </a:lnTo>
                  <a:lnTo>
                    <a:pt x="0" y="41147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4000">
                  <a:srgbClr val="E27100"/>
                </a:gs>
                <a:gs pos="100000">
                  <a:srgbClr val="E4AD76"/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790" tIns="258000" rIns="245790" bIns="258000" numCol="1" spcCol="1270" anchor="t" anchorCtr="0">
              <a:noAutofit/>
            </a:bodyPr>
            <a:lstStyle/>
            <a:p>
              <a:pPr marL="0" marR="0" lvl="0" indent="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WHICH PATIENTS CAN PARTICIPATE?</a:t>
              </a: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Are 40 years old or older.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Are being treated for periodontal disease stage II-III, grades A-C (previously generalized moderate-	to-severe periodontitis).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Have not used systemic antibiotics in the previous 3 months.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Have not had periodontal therapy (including SPR D4341, D4342) in the previous 6 months.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92D6C16-15A2-6EF7-1755-A6FC76672D65}"/>
                </a:ext>
              </a:extLst>
            </p:cNvPr>
            <p:cNvSpPr/>
            <p:nvPr/>
          </p:nvSpPr>
          <p:spPr>
            <a:xfrm>
              <a:off x="6596321" y="2057407"/>
              <a:ext cx="5130659" cy="4114785"/>
            </a:xfrm>
            <a:custGeom>
              <a:avLst/>
              <a:gdLst>
                <a:gd name="connsiteX0" fmla="*/ 0 w 5016036"/>
                <a:gd name="connsiteY0" fmla="*/ 0 h 4114785"/>
                <a:gd name="connsiteX1" fmla="*/ 5016036 w 5016036"/>
                <a:gd name="connsiteY1" fmla="*/ 0 h 4114785"/>
                <a:gd name="connsiteX2" fmla="*/ 5016036 w 5016036"/>
                <a:gd name="connsiteY2" fmla="*/ 4114785 h 4114785"/>
                <a:gd name="connsiteX3" fmla="*/ 0 w 5016036"/>
                <a:gd name="connsiteY3" fmla="*/ 4114785 h 4114785"/>
                <a:gd name="connsiteX4" fmla="*/ 0 w 5016036"/>
                <a:gd name="connsiteY4" fmla="*/ 0 h 41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6" h="4114785">
                  <a:moveTo>
                    <a:pt x="0" y="0"/>
                  </a:moveTo>
                  <a:lnTo>
                    <a:pt x="5016036" y="0"/>
                  </a:lnTo>
                  <a:lnTo>
                    <a:pt x="5016036" y="4114785"/>
                  </a:lnTo>
                  <a:lnTo>
                    <a:pt x="0" y="41147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4000">
                  <a:srgbClr val="E27100"/>
                </a:gs>
                <a:gs pos="100000">
                  <a:srgbClr val="E4AD76"/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790" tIns="258000" rIns="245790" bIns="258000" numCol="1" spcCol="1270" anchor="t" anchorCtr="0">
              <a:noAutofit/>
            </a:bodyPr>
            <a:lstStyle/>
            <a:p>
              <a:pPr marL="0" marR="0" lvl="0" indent="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WHY SHOULD YOU PARTICIPATE?</a:t>
              </a: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Advance the science and practice of periodontology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Participating dentists or hygienists will receive a total of $250 remuneration per participant: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342900" marR="0" lvl="2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$100 baseline, $100 re-evaluation and $50 at the final visit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342900" marR="0" lvl="2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$4,000 upon enrolling the target sample size of N=16 participants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342900" marR="0" lvl="2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$5,500 if enroll the maximum of 22 participants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norite"/>
                  <a:ea typeface="+mn-ea"/>
                  <a:cs typeface="+mn-cs"/>
                </a:rPr>
                <a:t>Patients will be compensated $50 per study visit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logo with a map and a red circle&#10;&#10;Description automatically generated">
            <a:extLst>
              <a:ext uri="{FF2B5EF4-FFF2-40B4-BE49-F238E27FC236}">
                <a16:creationId xmlns:a16="http://schemas.microsoft.com/office/drawing/2014/main" id="{57D2FB8C-7A6F-420B-D94D-BCFCFF3CB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56" y="5749521"/>
            <a:ext cx="1295399" cy="97195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23341BC-11E7-F194-973F-3CB81177542E}"/>
              </a:ext>
            </a:extLst>
          </p:cNvPr>
          <p:cNvSpPr>
            <a:spLocks noChangeAspect="1"/>
          </p:cNvSpPr>
          <p:nvPr/>
        </p:nvSpPr>
        <p:spPr>
          <a:xfrm>
            <a:off x="10439400" y="-271577"/>
            <a:ext cx="2131948" cy="21319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7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8">
      <a:dk1>
        <a:srgbClr val="9DBFBB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0020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986E8AA946542AEE3AA5729A4AFF7" ma:contentTypeVersion="16" ma:contentTypeDescription="Create a new document." ma:contentTypeScope="" ma:versionID="9bda264cc647b64b7c3209c2b24589e1">
  <xsd:schema xmlns:xsd="http://www.w3.org/2001/XMLSchema" xmlns:xs="http://www.w3.org/2001/XMLSchema" xmlns:p="http://schemas.microsoft.com/office/2006/metadata/properties" xmlns:ns2="5138f977-bcbc-4a80-a409-53b2114c09fb" xmlns:ns3="346b0dea-ad14-48a0-86af-92055dbc95cc" targetNamespace="http://schemas.microsoft.com/office/2006/metadata/properties" ma:root="true" ma:fieldsID="c7d1874a98b61eb6cd3b6decc0542256" ns2:_="" ns3:_="">
    <xsd:import namespace="5138f977-bcbc-4a80-a409-53b2114c09fb"/>
    <xsd:import namespace="346b0dea-ad14-48a0-86af-92055dbc9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8f977-bcbc-4a80-a409-53b2114c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b661bd-580e-4f87-9e86-f3e9db1d3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b0dea-ad14-48a0-86af-92055dbc9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7c86c-47ca-44d3-8f3a-c831fb4e32b4}" ma:internalName="TaxCatchAll" ma:showField="CatchAllData" ma:web="346b0dea-ad14-48a0-86af-92055dbc9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38f977-bcbc-4a80-a409-53b2114c09fb">
      <Terms xmlns="http://schemas.microsoft.com/office/infopath/2007/PartnerControls"/>
    </lcf76f155ced4ddcb4097134ff3c332f>
    <TaxCatchAll xmlns="346b0dea-ad14-48a0-86af-92055dbc95cc" xsi:nil="true"/>
  </documentManagement>
</p:properties>
</file>

<file path=customXml/itemProps1.xml><?xml version="1.0" encoding="utf-8"?>
<ds:datastoreItem xmlns:ds="http://schemas.openxmlformats.org/officeDocument/2006/customXml" ds:itemID="{B4431035-E23E-4B87-871C-84E29F1CE908}"/>
</file>

<file path=customXml/itemProps2.xml><?xml version="1.0" encoding="utf-8"?>
<ds:datastoreItem xmlns:ds="http://schemas.openxmlformats.org/officeDocument/2006/customXml" ds:itemID="{D960016D-D196-4F7A-840D-C90A839BA121}"/>
</file>

<file path=customXml/itemProps3.xml><?xml version="1.0" encoding="utf-8"?>
<ds:datastoreItem xmlns:ds="http://schemas.openxmlformats.org/officeDocument/2006/customXml" ds:itemID="{7F1F4FCA-491C-4AC0-AC0D-B1711E7B2D2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Proxima Nova Extrabold</vt:lpstr>
      <vt:lpstr>Tenorite</vt:lpstr>
      <vt:lpstr>Monoline</vt:lpstr>
      <vt:lpstr>PowerPoint Presentation</vt:lpstr>
      <vt:lpstr>Participation in the periodontal adjunctive antibiotics study (PAAS)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Brittni M</dc:creator>
  <cp:lastModifiedBy>Ball, Brittni M</cp:lastModifiedBy>
  <cp:revision>1</cp:revision>
  <dcterms:created xsi:type="dcterms:W3CDTF">2023-09-21T17:00:13Z</dcterms:created>
  <dcterms:modified xsi:type="dcterms:W3CDTF">2023-09-21T17:03:31Z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0x010100710986E8AA946542AEE3AA5729A4AFF7</vt:lpwstr>
  </property>
</Properties>
</file>